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7" r:id="rId5"/>
    <p:sldId id="268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2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6FAF12B-BA1A-4ACE-B4C5-C618EA57B6DC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CCB3170-969A-47F8-8C81-72696907A5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PERUMUSAN MASALAH DAN TUJUAN PENELITIAN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545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PERUMUSAN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711171"/>
            <a:ext cx="6777317" cy="4156229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Perumusan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pertanyaan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dicarikan</a:t>
            </a:r>
            <a:r>
              <a:rPr lang="en-US" dirty="0"/>
              <a:t> </a:t>
            </a:r>
            <a:r>
              <a:rPr lang="en-US" dirty="0" err="1"/>
              <a:t>jawabannya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Syaratnya</a:t>
            </a:r>
            <a:r>
              <a:rPr lang="en-US" dirty="0"/>
              <a:t>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Jelas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ambiguitas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5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dirty="0"/>
              <a:t>Proses </a:t>
            </a:r>
            <a:r>
              <a:rPr lang="en-US" dirty="0" err="1"/>
              <a:t>Perumusan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6777317" cy="415622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 err="1"/>
              <a:t>Diskusi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pengambil</a:t>
            </a:r>
            <a:r>
              <a:rPr lang="en-US" dirty="0"/>
              <a:t> </a:t>
            </a:r>
            <a:r>
              <a:rPr lang="en-US" dirty="0" err="1"/>
              <a:t>keputusan</a:t>
            </a:r>
            <a:endParaRPr lang="en-US" dirty="0"/>
          </a:p>
          <a:p>
            <a:r>
              <a:rPr lang="en-US" dirty="0" err="1"/>
              <a:t>Wawancara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ahli</a:t>
            </a:r>
            <a:endParaRPr lang="en-US" dirty="0"/>
          </a:p>
          <a:p>
            <a:r>
              <a:rPr lang="en-US" dirty="0" err="1"/>
              <a:t>Analisis</a:t>
            </a:r>
            <a:r>
              <a:rPr lang="en-US" dirty="0"/>
              <a:t> data </a:t>
            </a:r>
            <a:r>
              <a:rPr lang="en-US" dirty="0" err="1"/>
              <a:t>sekunder</a:t>
            </a:r>
            <a:endParaRPr lang="en-US" dirty="0"/>
          </a:p>
          <a:p>
            <a:r>
              <a:rPr lang="en-US" dirty="0" err="1"/>
              <a:t>Riset</a:t>
            </a:r>
            <a:r>
              <a:rPr lang="en-US" dirty="0"/>
              <a:t> </a:t>
            </a:r>
            <a:r>
              <a:rPr lang="en-US" dirty="0" err="1"/>
              <a:t>kualitatif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1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96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6777317" cy="4461029"/>
          </a:xfrm>
        </p:spPr>
        <p:txBody>
          <a:bodyPr/>
          <a:lstStyle/>
          <a:p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praktis</a:t>
            </a:r>
            <a:r>
              <a:rPr lang="en-US" dirty="0"/>
              <a:t>,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sponsor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 </a:t>
            </a:r>
          </a:p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sebaiknya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obyektif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menraik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merumuskan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macam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1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9600"/>
            <a:ext cx="7024744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err="1"/>
              <a:t>Lanjutan</a:t>
            </a:r>
            <a:r>
              <a:rPr lang="en-US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95400"/>
            <a:ext cx="7162800" cy="4537229"/>
          </a:xfrm>
        </p:spPr>
        <p:txBody>
          <a:bodyPr/>
          <a:lstStyle/>
          <a:p>
            <a:pPr marL="68580" indent="0">
              <a:buNone/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:</a:t>
            </a:r>
          </a:p>
          <a:p>
            <a:pPr marL="525780" indent="-457200">
              <a:buFont typeface="+mj-lt"/>
              <a:buAutoNum type="arabicPeriod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onyek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diambil</a:t>
            </a:r>
            <a:endParaRPr lang="en-US" dirty="0"/>
          </a:p>
          <a:p>
            <a:pPr marL="525780" indent="-457200">
              <a:buFont typeface="+mj-lt"/>
              <a:buAutoNum type="arabicPeriod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obyek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merubah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</a:t>
            </a:r>
            <a:r>
              <a:rPr lang="en-US" dirty="0" err="1"/>
              <a:t>kebijakan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78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CONTOH PERUMUSAN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1752600"/>
            <a:ext cx="3419856" cy="405384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partisipasi</a:t>
            </a:r>
            <a:r>
              <a:rPr lang="en-US" dirty="0"/>
              <a:t> </a:t>
            </a:r>
            <a:r>
              <a:rPr lang="en-US" dirty="0" err="1"/>
              <a:t>pemakai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pemakai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pengumuman</a:t>
            </a:r>
            <a:r>
              <a:rPr lang="en-US" dirty="0"/>
              <a:t> right issue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kandungan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</a:t>
            </a:r>
            <a:r>
              <a:rPr lang="en-US" dirty="0" err="1"/>
              <a:t>bereaksi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pengumuman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752600"/>
            <a:ext cx="3419856" cy="405383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bertujuan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per 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, </a:t>
            </a:r>
            <a:r>
              <a:rPr lang="en-US" dirty="0" err="1"/>
              <a:t>deviden</a:t>
            </a:r>
            <a:r>
              <a:rPr lang="en-US" dirty="0"/>
              <a:t>,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industri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70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533400"/>
          </a:xfrm>
        </p:spPr>
        <p:txBody>
          <a:bodyPr>
            <a:normAutofit/>
          </a:bodyPr>
          <a:lstStyle/>
          <a:p>
            <a:r>
              <a:rPr lang="en-US" sz="2400" b="1" dirty="0"/>
              <a:t>BENTUK PERUMUSAN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6777317" cy="4461029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 err="1"/>
              <a:t>Rumusan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 </a:t>
            </a:r>
            <a:r>
              <a:rPr lang="en-US" sz="1800" dirty="0" err="1"/>
              <a:t>deskriptif</a:t>
            </a:r>
            <a:endParaRPr lang="en-US" sz="1800" dirty="0"/>
          </a:p>
          <a:p>
            <a:pPr marL="850900" indent="-850900">
              <a:buNone/>
            </a:pPr>
            <a:r>
              <a:rPr lang="en-US" sz="1800" dirty="0"/>
              <a:t>	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rumusan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 yang </a:t>
            </a:r>
            <a:r>
              <a:rPr lang="en-US" sz="1800" dirty="0" err="1"/>
              <a:t>berkenaan</a:t>
            </a:r>
            <a:r>
              <a:rPr lang="en-US" sz="1800" dirty="0"/>
              <a:t> </a:t>
            </a:r>
          </a:p>
          <a:p>
            <a:pPr marL="850900" indent="-850900">
              <a:buNone/>
            </a:pPr>
            <a:r>
              <a:rPr lang="en-US" sz="1800" dirty="0"/>
              <a:t>	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pertanyaan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keberadaan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</a:t>
            </a:r>
            <a:r>
              <a:rPr lang="en-US" sz="1800" dirty="0" err="1"/>
              <a:t>mandiri</a:t>
            </a:r>
            <a:r>
              <a:rPr lang="en-US" sz="1800" dirty="0"/>
              <a:t>,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variabel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 (</a:t>
            </a:r>
            <a:r>
              <a:rPr lang="en-US" sz="1800" dirty="0" err="1"/>
              <a:t>variabel</a:t>
            </a:r>
            <a:r>
              <a:rPr lang="en-US" sz="1800" dirty="0"/>
              <a:t> yang </a:t>
            </a:r>
            <a:r>
              <a:rPr lang="en-US" sz="1800" dirty="0" err="1"/>
              <a:t>berdiri</a:t>
            </a:r>
            <a:r>
              <a:rPr lang="en-US" sz="1800" dirty="0"/>
              <a:t> </a:t>
            </a:r>
            <a:r>
              <a:rPr lang="en-US" sz="1800" dirty="0" err="1"/>
              <a:t>sendiri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Contoh</a:t>
            </a:r>
            <a:r>
              <a:rPr lang="en-US" sz="1800" dirty="0"/>
              <a:t> 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1800" dirty="0" err="1"/>
              <a:t>Seberapa</a:t>
            </a:r>
            <a:r>
              <a:rPr lang="en-US" sz="1800" dirty="0"/>
              <a:t> </a:t>
            </a:r>
            <a:r>
              <a:rPr lang="en-US" sz="1800" dirty="0" err="1"/>
              <a:t>tinggi</a:t>
            </a:r>
            <a:r>
              <a:rPr lang="en-US" sz="1800" dirty="0"/>
              <a:t> </a:t>
            </a:r>
            <a:r>
              <a:rPr lang="en-US" sz="1800" dirty="0" err="1"/>
              <a:t>efektifitas</a:t>
            </a:r>
            <a:r>
              <a:rPr lang="en-US" sz="1800" dirty="0"/>
              <a:t> </a:t>
            </a:r>
            <a:r>
              <a:rPr lang="en-US" sz="1800" dirty="0" err="1"/>
              <a:t>kebijakan</a:t>
            </a:r>
            <a:r>
              <a:rPr lang="en-US" sz="1800" dirty="0"/>
              <a:t> </a:t>
            </a:r>
            <a:r>
              <a:rPr lang="en-US" sz="1800" dirty="0" err="1"/>
              <a:t>mobil</a:t>
            </a:r>
            <a:r>
              <a:rPr lang="en-US" sz="1800" dirty="0"/>
              <a:t> </a:t>
            </a:r>
            <a:r>
              <a:rPr lang="en-US" sz="1800" dirty="0" err="1"/>
              <a:t>berpenumpang</a:t>
            </a:r>
            <a:r>
              <a:rPr lang="en-US" sz="1800" dirty="0"/>
              <a:t> </a:t>
            </a:r>
            <a:r>
              <a:rPr lang="en-US" sz="1800" dirty="0" err="1"/>
              <a:t>tiga</a:t>
            </a:r>
            <a:r>
              <a:rPr lang="en-US" sz="1800" dirty="0"/>
              <a:t> di Jakarta?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1800" dirty="0" err="1"/>
              <a:t>Seberapa</a:t>
            </a:r>
            <a:r>
              <a:rPr lang="en-US" sz="1800" dirty="0"/>
              <a:t> </a:t>
            </a:r>
            <a:r>
              <a:rPr lang="en-US" sz="1800" dirty="0" err="1"/>
              <a:t>tinggi</a:t>
            </a:r>
            <a:r>
              <a:rPr lang="en-US" sz="1800" dirty="0"/>
              <a:t> </a:t>
            </a:r>
            <a:r>
              <a:rPr lang="en-US" sz="1800" dirty="0" err="1"/>
              <a:t>tingkat</a:t>
            </a:r>
            <a:r>
              <a:rPr lang="en-US" sz="1800" dirty="0"/>
              <a:t> </a:t>
            </a:r>
            <a:r>
              <a:rPr lang="en-US" sz="1800" dirty="0" err="1"/>
              <a:t>kepuasan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apresiasi</a:t>
            </a:r>
            <a:r>
              <a:rPr lang="en-US" sz="1800" dirty="0"/>
              <a:t> </a:t>
            </a:r>
          </a:p>
          <a:p>
            <a:pPr marL="457200" indent="0">
              <a:buNone/>
            </a:pP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pelayanan</a:t>
            </a:r>
            <a:r>
              <a:rPr lang="en-US" sz="1800" dirty="0"/>
              <a:t> </a:t>
            </a:r>
            <a:r>
              <a:rPr lang="en-US" sz="1800" dirty="0" err="1"/>
              <a:t>pemerintah</a:t>
            </a:r>
            <a:r>
              <a:rPr lang="en-US" sz="1800" dirty="0"/>
              <a:t> </a:t>
            </a:r>
            <a:r>
              <a:rPr lang="en-US" sz="1800" dirty="0" err="1"/>
              <a:t>daerah</a:t>
            </a:r>
            <a:r>
              <a:rPr lang="en-US" sz="1800" dirty="0"/>
              <a:t> di </a:t>
            </a:r>
            <a:r>
              <a:rPr lang="en-US" sz="1800" dirty="0" err="1"/>
              <a:t>bidang</a:t>
            </a:r>
            <a:r>
              <a:rPr lang="en-US" sz="1800" dirty="0"/>
              <a:t> </a:t>
            </a:r>
            <a:r>
              <a:rPr lang="en-US" sz="1800" dirty="0" err="1"/>
              <a:t>kesehatan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61764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20136"/>
          </a:xfrm>
        </p:spPr>
        <p:txBody>
          <a:bodyPr>
            <a:normAutofit/>
          </a:bodyPr>
          <a:lstStyle/>
          <a:p>
            <a:pPr algn="r"/>
            <a:r>
              <a:rPr lang="en-US" sz="2000" dirty="0" err="1"/>
              <a:t>Sambungan</a:t>
            </a:r>
            <a:r>
              <a:rPr lang="en-US" sz="20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6777317" cy="4156229"/>
          </a:xfrm>
        </p:spPr>
        <p:txBody>
          <a:bodyPr>
            <a:normAutofit fontScale="92500" lnSpcReduction="10000"/>
          </a:bodyPr>
          <a:lstStyle/>
          <a:p>
            <a:pPr marL="137160" indent="0">
              <a:buNone/>
            </a:pPr>
            <a:r>
              <a:rPr lang="en-US" sz="2400" dirty="0"/>
              <a:t>2. </a:t>
            </a:r>
            <a:r>
              <a:rPr lang="en-US" sz="2400" dirty="0" err="1"/>
              <a:t>Rumusan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Komparatif</a:t>
            </a:r>
            <a:endParaRPr lang="en-US" sz="2400" dirty="0"/>
          </a:p>
          <a:p>
            <a:pPr marL="850900" indent="-714375">
              <a:buNone/>
            </a:pPr>
            <a:r>
              <a:rPr lang="en-US" sz="2400" dirty="0"/>
              <a:t>	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rumusan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yang </a:t>
            </a:r>
            <a:r>
              <a:rPr lang="en-US" sz="2400" dirty="0" err="1"/>
              <a:t>membandingkan</a:t>
            </a:r>
            <a:r>
              <a:rPr lang="en-US" sz="2400" dirty="0"/>
              <a:t> </a:t>
            </a:r>
            <a:r>
              <a:rPr lang="en-US" sz="2400" dirty="0" err="1"/>
              <a:t>keberadaan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sampel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</a:p>
          <a:p>
            <a:pPr marL="13716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yang </a:t>
            </a:r>
            <a:r>
              <a:rPr lang="en-US" sz="2400" dirty="0" err="1"/>
              <a:t>berbeda</a:t>
            </a:r>
            <a:endParaRPr lang="en-US" sz="2400" dirty="0"/>
          </a:p>
          <a:p>
            <a:pPr marL="137160" indent="0">
              <a:buNone/>
            </a:pPr>
            <a:r>
              <a:rPr lang="en-US" sz="2400" dirty="0" err="1"/>
              <a:t>Contoh</a:t>
            </a:r>
            <a:r>
              <a:rPr lang="en-US" sz="2400" dirty="0"/>
              <a:t> :</a:t>
            </a:r>
          </a:p>
          <a:p>
            <a:pPr marL="594360" indent="-457200">
              <a:buFont typeface="+mj-lt"/>
              <a:buAutoNum type="alphaLcPeriod"/>
            </a:pPr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produktivitas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Pegawai</a:t>
            </a:r>
            <a:r>
              <a:rPr lang="en-US" sz="2400" dirty="0"/>
              <a:t> </a:t>
            </a:r>
            <a:r>
              <a:rPr lang="en-US" sz="2400" dirty="0" err="1"/>
              <a:t>Negeri</a:t>
            </a:r>
            <a:r>
              <a:rPr lang="en-US" sz="2400" dirty="0"/>
              <a:t>, BUMN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Swasta</a:t>
            </a:r>
            <a:r>
              <a:rPr lang="en-US" sz="2400" dirty="0"/>
              <a:t>?</a:t>
            </a:r>
          </a:p>
          <a:p>
            <a:pPr marL="594360" indent="-457200">
              <a:buFont typeface="+mj-lt"/>
              <a:buAutoNum type="alphaLcPeriod"/>
            </a:pPr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perbedaan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kepuasan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di </a:t>
            </a:r>
            <a:r>
              <a:rPr lang="en-US" sz="2400" dirty="0" err="1"/>
              <a:t>Kabupaten</a:t>
            </a:r>
            <a:r>
              <a:rPr lang="en-US" sz="2400" dirty="0"/>
              <a:t> A </a:t>
            </a:r>
            <a:r>
              <a:rPr lang="en-US" sz="2400" dirty="0" err="1"/>
              <a:t>dan</a:t>
            </a:r>
            <a:r>
              <a:rPr lang="en-US" sz="2400" dirty="0"/>
              <a:t> B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pelayanan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89159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20136"/>
          </a:xfrm>
        </p:spPr>
        <p:txBody>
          <a:bodyPr>
            <a:normAutofit fontScale="90000"/>
          </a:bodyPr>
          <a:lstStyle/>
          <a:p>
            <a:pPr algn="r"/>
            <a:r>
              <a:rPr lang="en-US" sz="2400" dirty="0" err="1"/>
              <a:t>Sambungan</a:t>
            </a:r>
            <a:r>
              <a:rPr lang="en-US" sz="2400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24000"/>
            <a:ext cx="6777317" cy="4308629"/>
          </a:xfrm>
        </p:spPr>
        <p:txBody>
          <a:bodyPr>
            <a:normAutofit fontScale="85000" lnSpcReduction="20000"/>
          </a:bodyPr>
          <a:lstStyle/>
          <a:p>
            <a:pPr marL="137160" indent="0">
              <a:buNone/>
            </a:pPr>
            <a:r>
              <a:rPr lang="en-US" sz="2400" dirty="0"/>
              <a:t>3. </a:t>
            </a:r>
            <a:r>
              <a:rPr lang="en-US" sz="2400" dirty="0" err="1"/>
              <a:t>Rumusan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assosiatif</a:t>
            </a:r>
            <a:endParaRPr lang="en-US" sz="2400" dirty="0"/>
          </a:p>
          <a:p>
            <a:pPr marL="846138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rumusan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yang </a:t>
            </a:r>
          </a:p>
          <a:p>
            <a:pPr marL="914400" indent="-68263">
              <a:buNone/>
            </a:pPr>
            <a:r>
              <a:rPr lang="en-US" sz="2400" dirty="0"/>
              <a:t>	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menanyakan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r>
              <a:rPr lang="en-US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endParaRPr lang="en-US" sz="2400" dirty="0"/>
          </a:p>
          <a:p>
            <a:pPr marL="137160" indent="0">
              <a:buNone/>
            </a:pPr>
            <a:r>
              <a:rPr lang="en-US" sz="2400" dirty="0" err="1"/>
              <a:t>Contoh</a:t>
            </a:r>
            <a:r>
              <a:rPr lang="en-US" sz="2400" dirty="0"/>
              <a:t> :</a:t>
            </a:r>
          </a:p>
          <a:p>
            <a:pPr marL="594360" indent="-457200">
              <a:buFont typeface="+mj-lt"/>
              <a:buAutoNum type="alphaLcPeriod"/>
            </a:pP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simetris</a:t>
            </a:r>
            <a:endParaRPr lang="en-US" sz="2400" dirty="0"/>
          </a:p>
          <a:p>
            <a:pPr marL="909638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badan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dirty="0"/>
              <a:t> 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di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pemasaran</a:t>
            </a:r>
            <a:r>
              <a:rPr lang="en-US" sz="2400" dirty="0"/>
              <a:t>.</a:t>
            </a:r>
          </a:p>
          <a:p>
            <a:pPr marL="137160" indent="0">
              <a:buNone/>
            </a:pPr>
            <a:r>
              <a:rPr lang="en-US" sz="2400" dirty="0"/>
              <a:t>b.  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kausal</a:t>
            </a:r>
            <a:endParaRPr lang="en-US" sz="2400" dirty="0"/>
          </a:p>
          <a:p>
            <a:pPr marL="13716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pengaruh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penggajian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</a:p>
          <a:p>
            <a:pPr marL="13716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prestasi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594360" indent="-457200">
              <a:buAutoNum type="alphaLcPeriod" startAt="3"/>
            </a:pP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interaktif</a:t>
            </a:r>
            <a:endParaRPr lang="en-US" sz="2400" dirty="0"/>
          </a:p>
          <a:p>
            <a:pPr marL="13716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motivasi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prestasi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9822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20136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CONTOH PENEMUAN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Font typeface="+mj-lt"/>
              <a:buAutoNum type="arabicPeriod"/>
            </a:pPr>
            <a:r>
              <a:rPr lang="en-US" sz="2400" dirty="0" err="1"/>
              <a:t>Rancangan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 e-CRM </a:t>
            </a:r>
            <a:r>
              <a:rPr lang="en-US" sz="2400" dirty="0" err="1"/>
              <a:t>Pada</a:t>
            </a:r>
            <a:r>
              <a:rPr lang="en-US" sz="2400" dirty="0"/>
              <a:t> PT Global Solution</a:t>
            </a:r>
          </a:p>
          <a:p>
            <a:pPr marL="320040" lvl="1" indent="0">
              <a:buNone/>
            </a:pPr>
            <a:r>
              <a:rPr lang="en-US" sz="2000" dirty="0"/>
              <a:t>	* </a:t>
            </a:r>
            <a:r>
              <a:rPr lang="en-US" dirty="0" err="1"/>
              <a:t>Hubungan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dekat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dirty="0"/>
          </a:p>
          <a:p>
            <a:pPr marL="320040" lvl="1" indent="0">
              <a:buNone/>
            </a:pPr>
            <a:r>
              <a:rPr lang="en-US" sz="2000" dirty="0"/>
              <a:t>	*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pendapatan</a:t>
            </a:r>
            <a:endParaRPr lang="en-US" dirty="0"/>
          </a:p>
          <a:p>
            <a:pPr marL="320040" lvl="1" indent="0">
              <a:buNone/>
            </a:pPr>
            <a:r>
              <a:rPr lang="en-US" sz="2000" dirty="0"/>
              <a:t>	*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kepuasan</a:t>
            </a:r>
            <a:r>
              <a:rPr lang="en-US" dirty="0"/>
              <a:t> </a:t>
            </a:r>
            <a:r>
              <a:rPr lang="en-US" dirty="0" err="1"/>
              <a:t>pelanggan</a:t>
            </a:r>
            <a:endParaRPr lang="en-US" sz="2000" dirty="0"/>
          </a:p>
          <a:p>
            <a:pPr marL="0" indent="0">
              <a:buNone/>
            </a:pPr>
            <a:r>
              <a:rPr lang="en-US" sz="2400" dirty="0"/>
              <a:t>2. </a:t>
            </a:r>
            <a:r>
              <a:rPr lang="en-US" sz="2400" dirty="0" err="1"/>
              <a:t>Aplikasi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Perusahaan 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dirty="0" err="1"/>
              <a:t>Keramik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r>
              <a:rPr lang="en-US" sz="2400" dirty="0"/>
              <a:t>	*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pencatatan</a:t>
            </a:r>
            <a:r>
              <a:rPr lang="en-US" sz="2400" dirty="0"/>
              <a:t>, </a:t>
            </a:r>
            <a:r>
              <a:rPr lang="en-US" sz="2400" dirty="0" err="1"/>
              <a:t>penjadwalan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penyimpanan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   data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manual</a:t>
            </a:r>
          </a:p>
          <a:p>
            <a:pPr marL="0" indent="0">
              <a:buNone/>
            </a:pPr>
            <a:r>
              <a:rPr lang="en-US" sz="2400" dirty="0"/>
              <a:t>	* </a:t>
            </a:r>
            <a:r>
              <a:rPr lang="en-US" sz="2400" dirty="0" err="1"/>
              <a:t>Ketidakefisienan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* </a:t>
            </a:r>
            <a:r>
              <a:rPr lang="en-US" sz="2400" dirty="0" err="1"/>
              <a:t>Sulit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pencarian</a:t>
            </a:r>
            <a:r>
              <a:rPr lang="en-US" sz="2400" dirty="0"/>
              <a:t> data </a:t>
            </a:r>
            <a:r>
              <a:rPr lang="en-US" sz="2400" dirty="0" err="1"/>
              <a:t>lampau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* </a:t>
            </a:r>
            <a:r>
              <a:rPr lang="en-US" sz="2400" dirty="0" err="1"/>
              <a:t>Pembuatan</a:t>
            </a:r>
            <a:r>
              <a:rPr lang="en-US" sz="2400" dirty="0"/>
              <a:t> </a:t>
            </a:r>
            <a:r>
              <a:rPr lang="en-US" sz="2400" dirty="0" err="1"/>
              <a:t>laporan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tersusun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	   </a:t>
            </a:r>
            <a:r>
              <a:rPr lang="en-US" sz="2400" dirty="0" err="1"/>
              <a:t>baik</a:t>
            </a:r>
            <a:r>
              <a:rPr lang="en-US" sz="2400" dirty="0"/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2785747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20136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CONTOH PERUMUSAN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00200"/>
            <a:ext cx="6777317" cy="4232429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1800" dirty="0" err="1"/>
              <a:t>Rancangan</a:t>
            </a:r>
            <a:r>
              <a:rPr lang="en-US" sz="1800" dirty="0"/>
              <a:t> </a:t>
            </a:r>
            <a:r>
              <a:rPr lang="en-US" sz="1800" dirty="0" err="1"/>
              <a:t>Aplikasi</a:t>
            </a:r>
            <a:r>
              <a:rPr lang="en-US" sz="1800" dirty="0"/>
              <a:t> e-CRM </a:t>
            </a:r>
            <a:r>
              <a:rPr lang="en-US" sz="1800" dirty="0" err="1"/>
              <a:t>Pada</a:t>
            </a:r>
            <a:r>
              <a:rPr lang="en-US" sz="1800" dirty="0"/>
              <a:t> PT Global Solution</a:t>
            </a:r>
          </a:p>
          <a:p>
            <a:pPr marL="914400" indent="-914400">
              <a:buNone/>
            </a:pPr>
            <a:r>
              <a:rPr lang="en-US" sz="1800" dirty="0"/>
              <a:t>	</a:t>
            </a:r>
            <a:r>
              <a:rPr lang="en-US" sz="1800" dirty="0" err="1"/>
              <a:t>Bagaimana</a:t>
            </a:r>
            <a:r>
              <a:rPr lang="en-US" sz="1800" dirty="0"/>
              <a:t> </a:t>
            </a:r>
            <a:r>
              <a:rPr lang="en-US" sz="1800" dirty="0" err="1"/>
              <a:t>penerapan</a:t>
            </a:r>
            <a:r>
              <a:rPr lang="en-US" sz="1800" dirty="0"/>
              <a:t> , </a:t>
            </a:r>
            <a:r>
              <a:rPr lang="en-US" sz="1800" dirty="0" err="1"/>
              <a:t>penggunaan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pemanfaatan</a:t>
            </a:r>
            <a:r>
              <a:rPr lang="en-US" sz="1800" dirty="0"/>
              <a:t> Customer Relationship Management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elektronik</a:t>
            </a:r>
            <a:r>
              <a:rPr lang="en-US" sz="1800" dirty="0"/>
              <a:t> </a:t>
            </a:r>
            <a:r>
              <a:rPr lang="en-US" sz="1800" dirty="0" err="1"/>
              <a:t>berbasiskan</a:t>
            </a:r>
            <a:r>
              <a:rPr lang="en-US" sz="1800" dirty="0"/>
              <a:t> web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menjalin</a:t>
            </a:r>
            <a:r>
              <a:rPr lang="en-US" sz="1800" dirty="0"/>
              <a:t> </a:t>
            </a:r>
            <a:r>
              <a:rPr lang="en-US" sz="1800" dirty="0" err="1"/>
              <a:t>hubungan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lain yang </a:t>
            </a:r>
            <a:r>
              <a:rPr lang="en-US" sz="1800" dirty="0" err="1"/>
              <a:t>berperan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 </a:t>
            </a:r>
            <a:r>
              <a:rPr lang="en-US" sz="1800" dirty="0" err="1"/>
              <a:t>pelanggan</a:t>
            </a:r>
            <a:r>
              <a:rPr lang="en-US" sz="1800" dirty="0"/>
              <a:t>?</a:t>
            </a:r>
          </a:p>
          <a:p>
            <a:pPr marL="0" indent="0">
              <a:buNone/>
            </a:pPr>
            <a:r>
              <a:rPr lang="en-US" sz="1800" dirty="0"/>
              <a:t>2. </a:t>
            </a:r>
            <a:r>
              <a:rPr lang="en-US" sz="1800" dirty="0" err="1"/>
              <a:t>Aplikasi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Perusahaan 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Keramik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dirty="0" err="1"/>
              <a:t>Bagaimana</a:t>
            </a:r>
            <a:r>
              <a:rPr lang="en-US" sz="1800" dirty="0"/>
              <a:t> </a:t>
            </a:r>
            <a:r>
              <a:rPr lang="en-US" sz="1800" dirty="0" err="1"/>
              <a:t>pembuatan</a:t>
            </a:r>
            <a:r>
              <a:rPr lang="en-US" sz="1800" dirty="0"/>
              <a:t> </a:t>
            </a:r>
            <a:r>
              <a:rPr lang="en-US" sz="1800" dirty="0" err="1"/>
              <a:t>aplikasi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	proses </a:t>
            </a:r>
            <a:r>
              <a:rPr lang="en-US" sz="1800" dirty="0" err="1"/>
              <a:t>produksi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terkomputerisasi</a:t>
            </a:r>
            <a:r>
              <a:rPr lang="en-US" sz="1800" dirty="0"/>
              <a:t> yang </a:t>
            </a:r>
          </a:p>
          <a:p>
            <a:pPr marL="914400" indent="0">
              <a:buNone/>
            </a:pPr>
            <a:r>
              <a:rPr lang="en-US" sz="1800" dirty="0" err="1"/>
              <a:t>meliputi</a:t>
            </a:r>
            <a:r>
              <a:rPr lang="en-US" sz="1800" dirty="0"/>
              <a:t> </a:t>
            </a:r>
            <a:r>
              <a:rPr lang="en-US" sz="1800" dirty="0" err="1"/>
              <a:t>pencatatan</a:t>
            </a:r>
            <a:r>
              <a:rPr lang="en-US" sz="1800" dirty="0"/>
              <a:t> data proses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r>
              <a:rPr lang="en-US" sz="1800" dirty="0"/>
              <a:t>, </a:t>
            </a:r>
            <a:r>
              <a:rPr lang="en-US" sz="1800" dirty="0" err="1"/>
              <a:t>penjadwalan</a:t>
            </a:r>
            <a:r>
              <a:rPr lang="en-US" sz="1800" dirty="0"/>
              <a:t> proses, proses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otomatis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pembuatan</a:t>
            </a:r>
            <a:r>
              <a:rPr lang="en-US" sz="1800" dirty="0"/>
              <a:t> </a:t>
            </a:r>
            <a:r>
              <a:rPr lang="en-US" sz="1800" dirty="0" err="1"/>
              <a:t>laporan-laporan</a:t>
            </a:r>
            <a:r>
              <a:rPr lang="en-US" sz="1800" dirty="0"/>
              <a:t> </a:t>
            </a:r>
            <a:r>
              <a:rPr lang="en-US" sz="1800" dirty="0" err="1"/>
              <a:t>produksi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4978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KESALAHAN UMUM DALAM PENEMUAN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6777317" cy="457200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 err="1"/>
              <a:t>Peneliti</a:t>
            </a:r>
            <a:r>
              <a:rPr lang="en-US" sz="2600" dirty="0"/>
              <a:t> </a:t>
            </a:r>
            <a:r>
              <a:rPr lang="en-US" sz="2600" dirty="0" err="1"/>
              <a:t>mengumpulkan</a:t>
            </a:r>
            <a:r>
              <a:rPr lang="en-US" sz="2600" dirty="0"/>
              <a:t> data </a:t>
            </a:r>
            <a:r>
              <a:rPr lang="en-US" sz="2600" dirty="0" err="1"/>
              <a:t>tanpa</a:t>
            </a:r>
            <a:r>
              <a:rPr lang="en-US" sz="2600" dirty="0"/>
              <a:t> </a:t>
            </a:r>
            <a:r>
              <a:rPr lang="en-US" sz="2600" dirty="0" err="1"/>
              <a:t>rencana</a:t>
            </a:r>
            <a:r>
              <a:rPr lang="en-US" sz="2600" dirty="0"/>
              <a:t> 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tujuan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yang </a:t>
            </a:r>
            <a:r>
              <a:rPr lang="en-US" sz="2600" dirty="0" err="1"/>
              <a:t>jelas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 err="1"/>
              <a:t>Peneliti</a:t>
            </a:r>
            <a:r>
              <a:rPr lang="en-US" sz="2600" dirty="0"/>
              <a:t> </a:t>
            </a:r>
            <a:r>
              <a:rPr lang="en-US" sz="2600" dirty="0" err="1"/>
              <a:t>memperoleh</a:t>
            </a:r>
            <a:r>
              <a:rPr lang="en-US" sz="2600" dirty="0"/>
              <a:t> </a:t>
            </a:r>
            <a:r>
              <a:rPr lang="en-US" sz="2600" dirty="0" err="1"/>
              <a:t>sejumlah</a:t>
            </a:r>
            <a:r>
              <a:rPr lang="en-US" sz="2600" dirty="0"/>
              <a:t> data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berusaha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merumuskan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</a:t>
            </a:r>
            <a:r>
              <a:rPr lang="en-US" sz="2600" dirty="0" err="1"/>
              <a:t>sesuai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data yang </a:t>
            </a:r>
            <a:r>
              <a:rPr lang="en-US" sz="2600" dirty="0" err="1"/>
              <a:t>tersedia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 err="1"/>
              <a:t>Peneliti</a:t>
            </a:r>
            <a:r>
              <a:rPr lang="en-US" sz="2600" dirty="0"/>
              <a:t> </a:t>
            </a:r>
            <a:r>
              <a:rPr lang="en-US" sz="2600" dirty="0" err="1"/>
              <a:t>merumuskan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bentuk</a:t>
            </a:r>
            <a:r>
              <a:rPr lang="en-US" sz="2600" dirty="0"/>
              <a:t> </a:t>
            </a:r>
            <a:r>
              <a:rPr lang="en-US" sz="2600" dirty="0" err="1"/>
              <a:t>terlalu</a:t>
            </a:r>
            <a:r>
              <a:rPr lang="en-US" sz="2600" dirty="0"/>
              <a:t> </a:t>
            </a:r>
            <a:r>
              <a:rPr lang="en-US" sz="2600" dirty="0" err="1"/>
              <a:t>umum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ambiguitas</a:t>
            </a:r>
            <a:r>
              <a:rPr lang="en-US" sz="2600" dirty="0"/>
              <a:t> </a:t>
            </a:r>
            <a:r>
              <a:rPr lang="en-US" sz="2600" dirty="0" err="1"/>
              <a:t>sehingga</a:t>
            </a:r>
            <a:r>
              <a:rPr lang="en-US" sz="2600" dirty="0"/>
              <a:t> </a:t>
            </a:r>
            <a:r>
              <a:rPr lang="en-US" sz="2600" dirty="0" err="1"/>
              <a:t>menyulitkan</a:t>
            </a:r>
            <a:r>
              <a:rPr lang="en-US" sz="2600" dirty="0"/>
              <a:t> </a:t>
            </a:r>
            <a:r>
              <a:rPr lang="en-US" sz="2600" dirty="0" err="1"/>
              <a:t>interpretasi</a:t>
            </a:r>
            <a:r>
              <a:rPr lang="en-US" sz="2600" dirty="0"/>
              <a:t> </a:t>
            </a:r>
            <a:r>
              <a:rPr lang="en-US" sz="2600" dirty="0" err="1"/>
              <a:t>hasil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pembuatan</a:t>
            </a:r>
            <a:r>
              <a:rPr lang="en-US" sz="2600" dirty="0"/>
              <a:t> </a:t>
            </a:r>
            <a:r>
              <a:rPr lang="en-US" sz="2600" dirty="0" err="1"/>
              <a:t>kesimpulan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 dirty="0" err="1"/>
              <a:t>Peneliti</a:t>
            </a:r>
            <a:r>
              <a:rPr lang="en-US" sz="2600" dirty="0"/>
              <a:t> </a:t>
            </a:r>
            <a:r>
              <a:rPr lang="en-US" sz="2600" dirty="0" err="1"/>
              <a:t>menemukan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tanpa</a:t>
            </a:r>
            <a:r>
              <a:rPr lang="en-US" sz="2600" dirty="0"/>
              <a:t> </a:t>
            </a:r>
            <a:r>
              <a:rPr lang="en-US" sz="2600" dirty="0" err="1"/>
              <a:t>terlebih</a:t>
            </a:r>
            <a:r>
              <a:rPr lang="en-US" sz="2600" dirty="0"/>
              <a:t> </a:t>
            </a:r>
            <a:r>
              <a:rPr lang="en-US" sz="2600" dirty="0" err="1"/>
              <a:t>dahulu</a:t>
            </a:r>
            <a:r>
              <a:rPr lang="en-US" sz="2600" dirty="0"/>
              <a:t> </a:t>
            </a:r>
            <a:r>
              <a:rPr lang="en-US" sz="2600" dirty="0" err="1"/>
              <a:t>menelaah</a:t>
            </a:r>
            <a:r>
              <a:rPr lang="en-US" sz="2600" dirty="0"/>
              <a:t> </a:t>
            </a:r>
            <a:r>
              <a:rPr lang="en-US" sz="2600" dirty="0" err="1"/>
              <a:t>hasil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</a:t>
            </a:r>
            <a:r>
              <a:rPr lang="en-US" sz="2600" dirty="0" err="1"/>
              <a:t>sebelumnya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topik</a:t>
            </a:r>
            <a:r>
              <a:rPr lang="en-US" sz="2600" dirty="0"/>
              <a:t> </a:t>
            </a:r>
            <a:r>
              <a:rPr lang="en-US" sz="2600" dirty="0" err="1"/>
              <a:t>sejenis</a:t>
            </a:r>
            <a:r>
              <a:rPr lang="en-US" sz="2600" dirty="0"/>
              <a:t>, </a:t>
            </a:r>
            <a:r>
              <a:rPr lang="en-US" sz="2600" dirty="0" err="1"/>
              <a:t>sehingga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di </a:t>
            </a:r>
            <a:r>
              <a:rPr lang="en-US" sz="2600" dirty="0" err="1"/>
              <a:t>dukung</a:t>
            </a:r>
            <a:r>
              <a:rPr lang="en-US" sz="2600" dirty="0"/>
              <a:t> </a:t>
            </a:r>
            <a:r>
              <a:rPr lang="en-US" sz="2600" dirty="0" err="1"/>
              <a:t>oleh</a:t>
            </a:r>
            <a:r>
              <a:rPr lang="en-US" sz="2600" dirty="0"/>
              <a:t> </a:t>
            </a:r>
            <a:r>
              <a:rPr lang="en-US" sz="2600" dirty="0" err="1"/>
              <a:t>kerangka</a:t>
            </a:r>
            <a:r>
              <a:rPr lang="en-US" sz="2600" dirty="0"/>
              <a:t> </a:t>
            </a:r>
            <a:r>
              <a:rPr lang="en-US" sz="2600" dirty="0" err="1"/>
              <a:t>teoritis</a:t>
            </a:r>
            <a:r>
              <a:rPr lang="en-US" sz="2600" dirty="0"/>
              <a:t> yang </a:t>
            </a:r>
            <a:r>
              <a:rPr lang="en-US" sz="2600" dirty="0" err="1"/>
              <a:t>baik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endParaRPr lang="en-US" sz="2600" dirty="0"/>
          </a:p>
          <a:p>
            <a:pPr marL="514350" indent="-514350">
              <a:buFont typeface="+mj-lt"/>
              <a:buAutoNum type="arabicPeriod"/>
            </a:pPr>
            <a:r>
              <a:rPr lang="en-US" sz="2600"/>
              <a:t>Peneliti</a:t>
            </a:r>
            <a:r>
              <a:rPr lang="en-US" sz="2600" dirty="0"/>
              <a:t> </a:t>
            </a:r>
            <a:r>
              <a:rPr lang="en-US" sz="2600" dirty="0" err="1"/>
              <a:t>memilih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penelitian</a:t>
            </a:r>
            <a:r>
              <a:rPr lang="en-US" sz="2600" dirty="0"/>
              <a:t> yang </a:t>
            </a:r>
            <a:r>
              <a:rPr lang="en-US" sz="2600" dirty="0" err="1"/>
              <a:t>hasilnya</a:t>
            </a:r>
            <a:r>
              <a:rPr lang="en-US" sz="2600" dirty="0"/>
              <a:t> </a:t>
            </a:r>
            <a:r>
              <a:rPr lang="en-US" sz="2600" dirty="0" err="1"/>
              <a:t>kurang</a:t>
            </a:r>
            <a:r>
              <a:rPr lang="en-US" sz="2600" dirty="0"/>
              <a:t> </a:t>
            </a:r>
            <a:r>
              <a:rPr lang="en-US" sz="2600" dirty="0" err="1"/>
              <a:t>memberikan</a:t>
            </a:r>
            <a:r>
              <a:rPr lang="en-US" sz="2600" dirty="0"/>
              <a:t> </a:t>
            </a:r>
            <a:r>
              <a:rPr lang="en-US" sz="2600" dirty="0" err="1"/>
              <a:t>kontribusi</a:t>
            </a:r>
            <a:r>
              <a:rPr lang="en-US" sz="2600" dirty="0"/>
              <a:t> </a:t>
            </a:r>
            <a:r>
              <a:rPr lang="en-US" sz="2600" dirty="0" err="1"/>
              <a:t>terhadap</a:t>
            </a:r>
            <a:r>
              <a:rPr lang="en-US" sz="2600" dirty="0"/>
              <a:t> </a:t>
            </a:r>
            <a:r>
              <a:rPr lang="en-US" sz="2600" dirty="0" err="1"/>
              <a:t>pengembangan</a:t>
            </a:r>
            <a:r>
              <a:rPr lang="en-US" sz="2600" dirty="0"/>
              <a:t> </a:t>
            </a:r>
            <a:r>
              <a:rPr lang="en-US" sz="2600" dirty="0" err="1"/>
              <a:t>teori</a:t>
            </a:r>
            <a:r>
              <a:rPr lang="en-US" sz="2600" dirty="0"/>
              <a:t> </a:t>
            </a:r>
            <a:r>
              <a:rPr lang="en-US" sz="2600" dirty="0" err="1"/>
              <a:t>atau</a:t>
            </a:r>
            <a:r>
              <a:rPr lang="en-US" sz="2600" dirty="0"/>
              <a:t> </a:t>
            </a:r>
            <a:r>
              <a:rPr lang="en-US" sz="2600" dirty="0" err="1"/>
              <a:t>pemecahan</a:t>
            </a:r>
            <a:r>
              <a:rPr lang="en-US" sz="2600" dirty="0"/>
              <a:t> </a:t>
            </a:r>
            <a:r>
              <a:rPr lang="en-US" sz="2600" dirty="0" err="1"/>
              <a:t>masalah</a:t>
            </a:r>
            <a:r>
              <a:rPr lang="en-US" sz="2600" dirty="0"/>
              <a:t> </a:t>
            </a:r>
            <a:r>
              <a:rPr lang="en-US" sz="2600" dirty="0" err="1"/>
              <a:t>praktis</a:t>
            </a:r>
            <a:endParaRPr lang="en-US" sz="26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7224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</TotalTime>
  <Words>616</Words>
  <Application>Microsoft Macintosh PowerPoint</Application>
  <PresentationFormat>On-screen Show (4:3)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2</vt:lpstr>
      <vt:lpstr>Austin</vt:lpstr>
      <vt:lpstr>PERUMUSAN MASALAH DAN TUJUAN PENELITIAN</vt:lpstr>
      <vt:lpstr>PERUMUSAN MASALAH</vt:lpstr>
      <vt:lpstr>Proses Perumusan Masalah</vt:lpstr>
      <vt:lpstr>Tujuan Penelitian</vt:lpstr>
      <vt:lpstr>Lanjutan….</vt:lpstr>
      <vt:lpstr>CONTOH PERUMUSAN MASALAH</vt:lpstr>
      <vt:lpstr>BENTUK PERUMUSAN MASALAH</vt:lpstr>
      <vt:lpstr>Sambungan….</vt:lpstr>
      <vt:lpstr>Sambungan….</vt:lpstr>
      <vt:lpstr>CONTOH PENEMUAN MASALAH</vt:lpstr>
      <vt:lpstr>CONTOH PERUMUSAN MASALAH</vt:lpstr>
      <vt:lpstr>KESALAHAN UMUM DALAM PENEMUAN MASALAH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PERUMUSAN MASALAH DAN TUJUAN PENELITIAN</dc:title>
  <dc:creator>Nafisah</dc:creator>
  <cp:lastModifiedBy>Microsoft Office User</cp:lastModifiedBy>
  <cp:revision>10</cp:revision>
  <dcterms:created xsi:type="dcterms:W3CDTF">2017-09-27T14:45:48Z</dcterms:created>
  <dcterms:modified xsi:type="dcterms:W3CDTF">2025-10-15T10:16:11Z</dcterms:modified>
</cp:coreProperties>
</file>